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DAEB-3813-4046-9C65-07DBA17A75ED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9D3ED-C89A-424D-8344-D7F8F569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88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9D3ED-C89A-424D-8344-D7F8F569BE1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75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9D3ED-C89A-424D-8344-D7F8F569BE1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69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7C95-DDA1-424C-ACFF-4C4899273450}" type="datetime1">
              <a:rPr lang="pl-PL" smtClean="0"/>
              <a:t>24.10.2021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1945-1A41-3042-990D-26BEA719E8DF}" type="datetime1">
              <a:rPr lang="pl-PL" smtClean="0"/>
              <a:t>24.10.2021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9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F93F-8CE5-BF40-8AD5-CDCE4531F1D6}" type="datetime1">
              <a:rPr lang="pl-PL" smtClean="0"/>
              <a:t>24.10.2021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7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B06-CC92-2446-AFC5-4F70BFEBD424}" type="datetime1">
              <a:rPr lang="pl-PL" smtClean="0"/>
              <a:t>24.10.2021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00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B774-4EBA-A040-9702-B7C46C2F08A0}" type="datetime1">
              <a:rPr lang="pl-PL" smtClean="0"/>
              <a:t>24.10.2021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0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397C-2567-E340-96D5-2B6776784CEC}" type="datetime1">
              <a:rPr lang="pl-PL" smtClean="0"/>
              <a:t>24.10.2021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381-6BCC-6441-9B87-980989954E88}" type="datetime1">
              <a:rPr lang="pl-PL" smtClean="0"/>
              <a:t>24.10.2021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796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95FF-0A3A-3B48-8BA7-1273E4819FB9}" type="datetime1">
              <a:rPr lang="pl-PL" smtClean="0"/>
              <a:t>24.10.2021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7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4CD4-37ED-8B4C-BB04-EDBA9CB0C10F}" type="datetime1">
              <a:rPr lang="pl-PL" smtClean="0"/>
              <a:t>24.10.2021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67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B19A-4589-B64E-B4A5-9B1301747AC9}" type="datetime1">
              <a:rPr lang="pl-PL" smtClean="0"/>
              <a:t>24.10.2021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6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72E8519-0570-F540-A244-4F13ED1AB046}" type="datetime1">
              <a:rPr lang="pl-PL" smtClean="0"/>
              <a:t>24.10.2021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7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4381-6BCC-6441-9B87-980989954E88}" type="datetime1">
              <a:rPr lang="pl-PL" smtClean="0"/>
              <a:t>24.10.2021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0FC273E-4696-574A-820A-7176FDCF2501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D6E0B7-BCC4-0543-BF0C-4859B1B86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STWIERDZENIE NABYCIA SPADKU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E82D-18A6-1844-A6C3-3CE31362F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ZABORSKIE TOWARZYSTWO NAUKOWE </a:t>
            </a:r>
          </a:p>
          <a:p>
            <a:r>
              <a:rPr lang="pl-PL" b="1" dirty="0">
                <a:solidFill>
                  <a:srgbClr val="002060"/>
                </a:solidFill>
              </a:rPr>
              <a:t>NIEODPŁATNE PORADY PRAWNE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Powiat Goleniowski 2021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CBC030-6774-2346-9278-300A2D6B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</a:t>
            </a:fld>
            <a:endParaRPr lang="pl-PL"/>
          </a:p>
        </p:txBody>
      </p:sp>
      <p:pic>
        <p:nvPicPr>
          <p:cNvPr id="5" name="Audio Recording 24.10.2021 o 20:58:36" descr="Audio Recording 24.10.2021 o 20:58:36">
            <a:hlinkClick r:id="" action="ppaction://media"/>
            <a:extLst>
              <a:ext uri="{FF2B5EF4-FFF2-40B4-BE49-F238E27FC236}">
                <a16:creationId xmlns:a16="http://schemas.microsoft.com/office/drawing/2014/main" id="{4A8BA2F4-DF8F-0248-AA09-BDBEB2634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4300" y="5257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2C5259-EDFB-9A44-BB26-4133623A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WNIOSEK O STWIERDZENIE NABYCIA SPADKU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F3B349-C7FC-5F4C-A16A-90D5504C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>
                <a:solidFill>
                  <a:srgbClr val="002060"/>
                </a:solidFill>
              </a:rPr>
              <a:t>może złożyć każdy, kto ma w tym interes (art. 1025 § 1 k.c.);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Wymogi formalne wniosku: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</a:rPr>
              <a:t>oznaczenie sądu, do którego jest kierowany, 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</a:rPr>
              <a:t>oznaczenie przedmiotu sprawy, 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</a:rPr>
              <a:t>oznaczenie uczestników postępowania, adresów uczestników, numer PESEL lub NIP wnioskodawcy (art. 126 § 1 i 2 k.p.c. w zw. z art. 13 § 2 k.p.c.),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</a:rPr>
              <a:t>Potwierdzenie uiszczenia opłaty sądowej od wniosku (100 zł art. 49 ust. 1 </a:t>
            </a:r>
            <a:r>
              <a:rPr lang="pl-PL" dirty="0" err="1">
                <a:solidFill>
                  <a:srgbClr val="002060"/>
                </a:solidFill>
              </a:rPr>
              <a:t>uksc</a:t>
            </a:r>
            <a:r>
              <a:rPr lang="pl-PL" dirty="0">
                <a:solidFill>
                  <a:srgbClr val="002060"/>
                </a:solidFill>
              </a:rPr>
              <a:t>) oraz opłaty za wpis dokonywany w Rejestrze Spadkowym (5 zł art. 95i ust.3 pr. o notariacie)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Jeżeli ww. dane nie zostaną wskazane we wniosku, przewodniczący wezwie wnioskodawcę do uzupełnienia braków formalnych wniosku w terminie tygodniowym. W razie nieuzupełnienia braków formalnych, wniosek podlega zwrotowi (art. 130 § 1 i 2 k.p.c. w zw. z art. 13 § 2 k.p.c.).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EFB08B-E7F3-7840-9C94-28524846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10</a:t>
            </a:fld>
            <a:endParaRPr lang="pl-PL"/>
          </a:p>
        </p:txBody>
      </p:sp>
      <p:pic>
        <p:nvPicPr>
          <p:cNvPr id="5" name="Audio Recording 24.10.2021 o 21:59:27" descr="Audio Recording 24.10.2021 o 21:59:27">
            <a:hlinkClick r:id="" action="ppaction://media"/>
            <a:extLst>
              <a:ext uri="{FF2B5EF4-FFF2-40B4-BE49-F238E27FC236}">
                <a16:creationId xmlns:a16="http://schemas.microsoft.com/office/drawing/2014/main" id="{63EE7F23-EB29-C740-84D2-C1BB4E32F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8700" y="56229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FCB14-7130-534C-9BEA-C91EE82F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ELEMENTY WNIOSKU - UCZESTNICY POSTĘPOWANIA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A2C877-40A4-9B4A-A99A-4DD1FC29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002060"/>
                </a:solidFill>
              </a:rPr>
              <a:t>wszystkie osoby, które są potencjalnymi spadkobiercami;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gdy spadkodawca pozostawił testament to we wniosku należy wskazać również spadkobierców ustawowych, którzy dziedziczyliby, gdyby testament nie był sporządzony;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krąg uczestników postępowania sąd ustala z urzędu (art. 510 k.p.c., art. 670 k.p.c.);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DBB396-246F-BB46-98C1-E6A4FE43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11</a:t>
            </a:fld>
            <a:endParaRPr lang="pl-PL"/>
          </a:p>
        </p:txBody>
      </p:sp>
      <p:pic>
        <p:nvPicPr>
          <p:cNvPr id="5" name="Audio Recording 24.10.2021 o 22:03:55" descr="Audio Recording 24.10.2021 o 22:03:55">
            <a:hlinkClick r:id="" action="ppaction://media"/>
            <a:extLst>
              <a:ext uri="{FF2B5EF4-FFF2-40B4-BE49-F238E27FC236}">
                <a16:creationId xmlns:a16="http://schemas.microsoft.com/office/drawing/2014/main" id="{B3200631-38CB-CE46-AB1C-FD70D8F665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5650" y="4001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8722A-7919-C744-B4C6-D71F83E1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ELEMENTY WNIOSKU – ISTOTNE 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8BF66-16AE-B049-BBC8-1DA53306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solidFill>
                  <a:srgbClr val="002060"/>
                </a:solidFill>
              </a:rPr>
              <a:t>Data śmierci spadkodawcy – dla określenia stanu prawnego, jaki znajduje zastosowanie do dziedziczenia (np. jeżeli spadkodawca zmarł w 1989 r. to w postępowaniu o stwierdzenie nabycia spadku zastosowanie znajdą przepisy z 1989 r.), oraz dla okoliczności, że stwierdzenie nabycia spadku nie może nastąpić przed upływem sześciu miesięcy od otwarcia spadku (śmierci spadkodawcy), chyba że wszyscy znani spadkobiercy złożyli już oświadczenia o przyjęciu lub o odrzuceniu spadku (art. 1026 k.c.);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Miejsce ostatniego stałego pobytu spadkodawcy – dla określenia właściwego sądu;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Czy spadkodawca pozostawił testament – dla określenia kręgu spadkobierców;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Sytuacja rodzinna spadkodawcy – dla określenia kręgu spadkobierców.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D15055-FB23-5540-B91D-7B23009B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12</a:t>
            </a:fld>
            <a:endParaRPr lang="pl-PL"/>
          </a:p>
        </p:txBody>
      </p:sp>
      <p:pic>
        <p:nvPicPr>
          <p:cNvPr id="5" name="Audio Recording 24.10.2021 o 22:07:08" descr="Audio Recording 24.10.2021 o 22:07:08">
            <a:hlinkClick r:id="" action="ppaction://media"/>
            <a:extLst>
              <a:ext uri="{FF2B5EF4-FFF2-40B4-BE49-F238E27FC236}">
                <a16:creationId xmlns:a16="http://schemas.microsoft.com/office/drawing/2014/main" id="{9777F226-1F9C-C94E-8938-133055E7C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7375" y="53641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EEFEE8-22A5-D64C-AC96-E1AFA998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CZEGO SĄD NIE ORZEKA W POSTANOWIENIU O STWIERDZENIU NABYCIA SPADKU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4C9E08-4E0E-D447-94EA-37C49557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rgbClr val="002060"/>
                </a:solidFill>
              </a:rPr>
              <a:t>o niegodności spadkobiercy na podstawie art. 928 k.c. (właściwy jest tryb procesowy, pozew);   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o wyłączeniu małżonka od dziedziczenia na podstawie art. 940 k.c. (tryb procesowy, pozew);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o składnikach wchodzących w skład spadku (postępowanie o dział spadku).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07C8F4-8F9B-FC44-87EC-E4080BED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13</a:t>
            </a:fld>
            <a:endParaRPr lang="pl-PL"/>
          </a:p>
        </p:txBody>
      </p:sp>
      <p:pic>
        <p:nvPicPr>
          <p:cNvPr id="5" name="Audio Recording 24.10.2021 o 22:14:59" descr="Audio Recording 24.10.2021 o 22:14:59">
            <a:hlinkClick r:id="" action="ppaction://media"/>
            <a:extLst>
              <a:ext uri="{FF2B5EF4-FFF2-40B4-BE49-F238E27FC236}">
                <a16:creationId xmlns:a16="http://schemas.microsoft.com/office/drawing/2014/main" id="{BB15B702-353D-154B-8305-6DA2A5DD3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4275" y="4694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CF2670-2E39-4341-B3AA-41326A55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AKT POŚWIADCZENIA DZIEDZICZENIA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41564-FE80-E942-BA09-D2EA1980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rgbClr val="002060"/>
                </a:solidFill>
              </a:rPr>
              <a:t>ustawowego lub testamentowego, z wyłączeniem dziedziczenia na podstawie testamentów szczególnych (art. 95a Prawa o notariacie);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nie obowiązuje zasada ostatniego miejsca stałego pobytu spadkodawcy (notariusz z Goleniowa może sporządzić akt poświadczenia dziedziczenia np. w sprawie spadkodawcy ostatnio stale zamieszkałego w Rzeszowie);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przed sporządzeniem APD, notariusz sporządza protokół dziedziczenia przy udziale wszystkich osób zainteresowanych</a:t>
            </a:r>
          </a:p>
          <a:p>
            <a:pPr algn="just"/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0F1493-0B3F-1C43-8559-BF818F7B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14</a:t>
            </a:fld>
            <a:endParaRPr lang="pl-PL"/>
          </a:p>
        </p:txBody>
      </p:sp>
      <p:pic>
        <p:nvPicPr>
          <p:cNvPr id="5" name="Audio Recording 24.10.2021 o 22:20:39" descr="Audio Recording 24.10.2021 o 22:20:39">
            <a:hlinkClick r:id="" action="ppaction://media"/>
            <a:extLst>
              <a:ext uri="{FF2B5EF4-FFF2-40B4-BE49-F238E27FC236}">
                <a16:creationId xmlns:a16="http://schemas.microsoft.com/office/drawing/2014/main" id="{9C6FF9EE-FFD6-DD46-8F6C-EE45FA004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8563" y="47656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CB9B54-536E-F043-999F-63F01F0D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PROTOKÓŁ DZIEDZICZENIA - ELEMENTY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C4F435-977F-4944-A403-88FC2454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dirty="0">
                <a:solidFill>
                  <a:srgbClr val="002060"/>
                </a:solidFill>
              </a:rPr>
              <a:t>zgodne żądanie poświadczenia dziedziczenia złożone przez osoby biorące udział w spisywaniu protokołu oraz oświadczenia o: </a:t>
            </a:r>
          </a:p>
          <a:p>
            <a:r>
              <a:rPr lang="pl-PL" dirty="0">
                <a:solidFill>
                  <a:srgbClr val="002060"/>
                </a:solidFill>
              </a:rPr>
              <a:t>istnieniu lub nieistnieniu osób, które wyłączałyby znanych spadkobierców od dziedziczenia lub dziedziczyłyby wraz z nimi;</a:t>
            </a:r>
          </a:p>
          <a:p>
            <a:r>
              <a:rPr lang="pl-PL" dirty="0">
                <a:solidFill>
                  <a:srgbClr val="002060"/>
                </a:solidFill>
              </a:rPr>
              <a:t>znanych testamentach spadkodawcy lub braku takich testamentów;</a:t>
            </a:r>
          </a:p>
          <a:p>
            <a:r>
              <a:rPr lang="pl-PL" dirty="0">
                <a:solidFill>
                  <a:srgbClr val="002060"/>
                </a:solidFill>
              </a:rPr>
              <a:t>że w odniesieniu do spadku nie zostało uprzednio wydane postanowienie o stwierdzeniu nabycia spadku i nie toczy się postępowanie o stwierdzenie nabycia spadku ani nie został sporządzony akt poświadczenia dziedziczenia;</a:t>
            </a:r>
          </a:p>
          <a:p>
            <a:r>
              <a:rPr lang="pl-PL" dirty="0">
                <a:solidFill>
                  <a:srgbClr val="002060"/>
                </a:solidFill>
              </a:rPr>
              <a:t>czy w skład spadku wchodzi gospodarstwo rolne oraz który spośród spadkobierców powołanych do spadku z ustawy odpowiada warunkom przewidzianym do dziedziczenia gospodarstwa rolnego;</a:t>
            </a:r>
          </a:p>
          <a:p>
            <a:r>
              <a:rPr lang="pl-PL" dirty="0">
                <a:solidFill>
                  <a:srgbClr val="002060"/>
                </a:solidFill>
              </a:rPr>
              <a:t>obywatelstwie i miejscu zwykłego pobytu spadkodawcy w chwili śmierci;</a:t>
            </a:r>
          </a:p>
          <a:p>
            <a:r>
              <a:rPr lang="pl-PL" dirty="0">
                <a:solidFill>
                  <a:srgbClr val="002060"/>
                </a:solidFill>
              </a:rPr>
              <a:t>czy były składane oświadczenia o przyjęciu lub odrzuceniu spadku lub zapisu windykacyjnego, czy zostało wydane orzeczenie dotyczące niegodności spadkobiercy lub osoby, na której rzecz został uczyniony zapis windykacyjny, oraz czy były zawierane umowy z przyszłym spadkodawcą w przedmiocie zrzeczenia się dziedziczenia po nim;</a:t>
            </a:r>
          </a:p>
          <a:p>
            <a:r>
              <a:rPr lang="pl-PL" dirty="0">
                <a:solidFill>
                  <a:srgbClr val="002060"/>
                </a:solidFill>
              </a:rPr>
              <a:t>czy w skład spadku wchodzą własność lub wieczyste użytkowanie nieruchomości położonych na terytorium Rzeczypospolitej Polskiej lub udziały, akcje lub ogół praw i obowiązków w spółce handlowej będącej właścicielem lub wieczystym użytkownikiem nieruchomości położonych na terytorium Rzeczypospolitej Polskiej, o ile nie zostało ono już złożone w toku wcześniejszych czynności - jeżeli w kręgu osób zainteresowanych znajduje się cudzoziemiec w rozumieniu art. 1 ust. 2 ustawy z dnia 24 marca 1920 r. o nabywaniu nieruchomości przez cudzoziemców;</a:t>
            </a:r>
          </a:p>
          <a:p>
            <a:r>
              <a:rPr lang="pl-PL" dirty="0">
                <a:solidFill>
                  <a:srgbClr val="002060"/>
                </a:solidFill>
              </a:rPr>
              <a:t>w skład spadku wchodzi przedsiębiorstwo w spadku objęte zarządem sukcesyjnym;</a:t>
            </a:r>
          </a:p>
          <a:p>
            <a:r>
              <a:rPr lang="pl-PL" dirty="0">
                <a:solidFill>
                  <a:srgbClr val="002060"/>
                </a:solidFill>
              </a:rPr>
              <a:t>wzmiankę o pouczeniu przez notariusza o odpowiedzialności karnej za składanie fałszywych oświadczeń. 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007D7A-3B3B-2D43-8F56-921F815B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15</a:t>
            </a:fld>
            <a:endParaRPr lang="pl-PL"/>
          </a:p>
        </p:txBody>
      </p:sp>
      <p:pic>
        <p:nvPicPr>
          <p:cNvPr id="5" name="Audio Recording 24.10.2021 o 22:30:27" descr="Audio Recording 24.10.2021 o 22:30:27">
            <a:hlinkClick r:id="" action="ppaction://media"/>
            <a:extLst>
              <a:ext uri="{FF2B5EF4-FFF2-40B4-BE49-F238E27FC236}">
                <a16:creationId xmlns:a16="http://schemas.microsoft.com/office/drawing/2014/main" id="{B9B607D5-902E-FB45-8901-792B719C9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5800" y="53070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19803-BB23-2D47-AED2-CFB17DDF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WPIS APD DO REJESTRU SPADKOWEGO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A13B7C-074D-014F-9C38-1366085B4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solidFill>
                  <a:srgbClr val="002060"/>
                </a:solidFill>
              </a:rPr>
              <a:t>Notariusz dokonuje wpisu aktu poświadczenia dziedziczenia do Rejestru Spadkowego niezwłocznie po jego sporządzeniu poprzez wprowadzenie APD (za pośrednictwem systemu teleinformatycznego) do Rejestru Spadkowego. 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Z chwilą dokonania wpisu notariusz otrzymuje za pośrednictwem ww. systemu zawiadomienie o zarejestrowaniu oraz możliwości uzyskania potwierdzenia zarejestrowania aktu poświadczenia dziedziczenia ze wskazaniem numeru wpisu. 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Na APD notariusz umieszcza adnotację o zarejestrowaniu w Rejestrze Spadkowym wraz ze wskazaniem numeru, który wynika z kolejności wpisu oraz precyzyjnej daty tego zarejestrowania. Od zarejestrowania aktu zależy to, czy uzyskanie aktu poświadczenia dziedziczenia wywoła skutki prawne.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F3ECEA-D946-8641-9E2C-B4EB7998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16</a:t>
            </a:fld>
            <a:endParaRPr lang="pl-PL"/>
          </a:p>
        </p:txBody>
      </p:sp>
      <p:pic>
        <p:nvPicPr>
          <p:cNvPr id="5" name="Audio Recording 24.10.2021 o 22:34:59" descr="Audio Recording 24.10.2021 o 22:34:59">
            <a:hlinkClick r:id="" action="ppaction://media"/>
            <a:extLst>
              <a:ext uri="{FF2B5EF4-FFF2-40B4-BE49-F238E27FC236}">
                <a16:creationId xmlns:a16="http://schemas.microsoft.com/office/drawing/2014/main" id="{61D574F2-9404-DA4D-AD78-455FEE768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0113" y="57705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C33E3-5B58-984B-89E7-A690D215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ZAREJESTROWANIE APD NIE NASTĘPUJE: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6BD880-2258-7A4E-B469-3F069F8DA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rgbClr val="002060"/>
                </a:solidFill>
              </a:rPr>
              <a:t>jeżeli akt poświadczenia dziedziczenia albo prawomocne postanowienie w przedmiocie stwierdzenia nabycia spadku dotyczące tego samego spadku zostały już wpisane do Rejestru Spadkowego.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EA487A-03E6-144C-AC92-2E05C095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17</a:t>
            </a:fld>
            <a:endParaRPr lang="pl-PL"/>
          </a:p>
        </p:txBody>
      </p:sp>
      <p:pic>
        <p:nvPicPr>
          <p:cNvPr id="5" name="Audio Recording 24.10.2021 o 22:36:37" descr="Audio Recording 24.10.2021 o 22:36:37">
            <a:hlinkClick r:id="" action="ppaction://media"/>
            <a:extLst>
              <a:ext uri="{FF2B5EF4-FFF2-40B4-BE49-F238E27FC236}">
                <a16:creationId xmlns:a16="http://schemas.microsoft.com/office/drawing/2014/main" id="{20498892-029A-4849-9F71-372003650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660FD2-8512-464E-92E9-4E230414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TERMIN DO SPORZĄDZENIA APD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7423B0-6873-274F-B61D-6B335031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Poświadczenie dziedziczenia nie może nastąpić przed upływem 6 miesięcy od otwarcia spadku (śmierci spadkodawcy), chyba że wszyscy znani spadkobiercy złożyli już oświadczenia o przyjęciu lub odrzuceniu spadku – związek z art. 1015 k.c. 6 miesięcy na złożenie oświadczenia o przyjęciu lub odrzuceniu spadku.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DD0B7F-33DD-884F-A53A-E4397DD7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18</a:t>
            </a:fld>
            <a:endParaRPr lang="pl-PL"/>
          </a:p>
        </p:txBody>
      </p:sp>
      <p:pic>
        <p:nvPicPr>
          <p:cNvPr id="5" name="Audio Recording 24.10.2021 o 22:38:41" descr="Audio Recording 24.10.2021 o 22:38:41">
            <a:hlinkClick r:id="" action="ppaction://media"/>
            <a:extLst>
              <a:ext uri="{FF2B5EF4-FFF2-40B4-BE49-F238E27FC236}">
                <a16:creationId xmlns:a16="http://schemas.microsoft.com/office/drawing/2014/main" id="{50842CDA-5B6F-1B41-9D20-A3F883355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1050" y="35948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219C5-6572-B44E-81CA-B1794120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MOC PRAWNA APD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34A134-5D7D-9F46-A09D-C2099C4A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Zarejestrowany akt poświadczenia dziedziczenia ma skutki prawomocnego postanowienia o stwierdzeniu nabycia spadku.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0728C8-24B6-5547-97DC-F3B8BB61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19</a:t>
            </a:fld>
            <a:endParaRPr lang="pl-PL"/>
          </a:p>
        </p:txBody>
      </p:sp>
      <p:pic>
        <p:nvPicPr>
          <p:cNvPr id="5" name="Audio Recording 24.10.2021 o 22:40:09" descr="Audio Recording 24.10.2021 o 22:40:09">
            <a:hlinkClick r:id="" action="ppaction://media"/>
            <a:extLst>
              <a:ext uri="{FF2B5EF4-FFF2-40B4-BE49-F238E27FC236}">
                <a16:creationId xmlns:a16="http://schemas.microsoft.com/office/drawing/2014/main" id="{49DF3F61-2C0D-6448-BF9F-D2F75C61D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A9852-2528-684C-A9CE-F181390F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SPADEK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EAD5FC-0098-9347-9670-1C5B7958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Definicja pojęcia spadek została określona w art. 922 Kodeksu cywilnego:</a:t>
            </a:r>
          </a:p>
          <a:p>
            <a:pPr algn="just"/>
            <a:r>
              <a:rPr lang="pl-PL" b="1" dirty="0">
                <a:solidFill>
                  <a:srgbClr val="002060"/>
                </a:solidFill>
              </a:rPr>
              <a:t>Są to prawa i obowiązki </a:t>
            </a:r>
            <a:r>
              <a:rPr lang="pl-PL" dirty="0">
                <a:solidFill>
                  <a:srgbClr val="002060"/>
                </a:solidFill>
              </a:rPr>
              <a:t>majątkowe zmarłego, które przechodzą z chwilą jego śmierci na jedną lub kilka osób (§1);</a:t>
            </a:r>
          </a:p>
          <a:p>
            <a:pPr algn="just"/>
            <a:r>
              <a:rPr lang="pl-PL" b="1" dirty="0">
                <a:solidFill>
                  <a:srgbClr val="002060"/>
                </a:solidFill>
              </a:rPr>
              <a:t>Długi spadkowe </a:t>
            </a:r>
            <a:r>
              <a:rPr lang="pl-PL" dirty="0">
                <a:solidFill>
                  <a:srgbClr val="002060"/>
                </a:solidFill>
              </a:rPr>
              <a:t>(koszty pogrzebu spadkodawcy w takim zakresie, w jakim pogrzeb ten odpowiada zwyczajom przyjętym w danym środowisku, koszty postępowania spadkowego, obowiązek zaspokojenia roszczeń o zachowek oraz obowiązek wykonania zapisów zwykłych i poleceń, jak również inne obowiązki) (§3).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Nie należą do spadku prawa i obowiązki zmarłego </a:t>
            </a:r>
            <a:r>
              <a:rPr lang="pl-PL" b="1" dirty="0">
                <a:solidFill>
                  <a:srgbClr val="002060"/>
                </a:solidFill>
              </a:rPr>
              <a:t>ściśle związane z jego osobą</a:t>
            </a:r>
            <a:r>
              <a:rPr lang="pl-PL" dirty="0">
                <a:solidFill>
                  <a:srgbClr val="002060"/>
                </a:solidFill>
              </a:rPr>
              <a:t>, jak również prawa, które z chwilą jego śmierci przechodzą na </a:t>
            </a:r>
            <a:r>
              <a:rPr lang="pl-PL" b="1" dirty="0">
                <a:solidFill>
                  <a:srgbClr val="002060"/>
                </a:solidFill>
              </a:rPr>
              <a:t>oznaczone osoby</a:t>
            </a:r>
            <a:r>
              <a:rPr lang="pl-PL" dirty="0">
                <a:solidFill>
                  <a:srgbClr val="002060"/>
                </a:solidFill>
              </a:rPr>
              <a:t> niezależnie od tego, czy są one spadkobiercami (§2).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54CB13-A03F-9742-AC91-20954668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2</a:t>
            </a:fld>
            <a:endParaRPr lang="pl-PL"/>
          </a:p>
        </p:txBody>
      </p:sp>
      <p:pic>
        <p:nvPicPr>
          <p:cNvPr id="5" name="Audio Recording 24.10.2021 o 21:06:09" descr="Audio Recording 24.10.2021 o 21:06:09">
            <a:hlinkClick r:id="" action="ppaction://media"/>
            <a:extLst>
              <a:ext uri="{FF2B5EF4-FFF2-40B4-BE49-F238E27FC236}">
                <a16:creationId xmlns:a16="http://schemas.microsoft.com/office/drawing/2014/main" id="{62100C55-1E3D-2643-9EFF-5C71132C6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56229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DDADF-5D58-124A-9870-ED3E1598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SKUTKI STWIERDZENIA NABYCIA SPADKU / AKTU POŚWIADCZENIA DZIEDZICZENIA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8A6FC3-72E4-7B40-8682-7303134D1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rgbClr val="002060"/>
                </a:solidFill>
              </a:rPr>
              <a:t>domniemanie, że osoba wskazana w akcie/orzeczeniu jest spadkobiercą – zgodnie z art. 1025 § 2 k.c. (domniemanie wzruszalne),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dowód na potwierdzenie faktu bycia spadkobiercą (art. 1027 k.c.), są wyłącznym dowodem bycia spadkobiercą w stosunku do osoby trzeciej, która nie rości sobie praw do spadku z tytułu dziedziczenia,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ochrona nabywcy w dobrej wierze (art. 1028 k.c.) osoba dokonująca ważnej czynności prawnej z osobą dysponującą postanowieniem o nabyciu spadku albo poświadczenie dziedziczenia, nie będącą jednak faktycznie spadkobiercą, o ile w chwili dokonania czynności nie działa w złej wierze, podlega ochronie prawnej.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6EB791-61C1-6947-A410-EE4E4C6C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20</a:t>
            </a:fld>
            <a:endParaRPr lang="pl-PL"/>
          </a:p>
        </p:txBody>
      </p:sp>
      <p:pic>
        <p:nvPicPr>
          <p:cNvPr id="5" name="Audio Recording 24.10.2021 o 22:50:24" descr="Audio Recording 24.10.2021 o 22:50:24">
            <a:hlinkClick r:id="" action="ppaction://media"/>
            <a:extLst>
              <a:ext uri="{FF2B5EF4-FFF2-40B4-BE49-F238E27FC236}">
                <a16:creationId xmlns:a16="http://schemas.microsoft.com/office/drawing/2014/main" id="{95F6B9FF-33AB-514A-B910-2B9BE532A3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4200" y="54213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87C510-155C-B549-B683-A5CBD786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b="1" dirty="0">
                <a:solidFill>
                  <a:srgbClr val="002060"/>
                </a:solidFill>
              </a:rPr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3EEE35-6BDC-C249-87AC-02ADE8D6E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>
                <a:sym typeface="Wingdings" pitchFamily="2" charset="2"/>
              </a:rPr>
              <a:t></a:t>
            </a:r>
            <a:endParaRPr lang="pl-PL" sz="6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7901F8-9678-1E44-AEA2-EBA32207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21</a:t>
            </a:fld>
            <a:endParaRPr lang="pl-PL"/>
          </a:p>
        </p:txBody>
      </p:sp>
      <p:pic>
        <p:nvPicPr>
          <p:cNvPr id="5" name="Audio Recording 24.10.2021 o 22:51:05" descr="Audio Recording 24.10.2021 o 22:51:05">
            <a:hlinkClick r:id="" action="ppaction://media"/>
            <a:extLst>
              <a:ext uri="{FF2B5EF4-FFF2-40B4-BE49-F238E27FC236}">
                <a16:creationId xmlns:a16="http://schemas.microsoft.com/office/drawing/2014/main" id="{B8434A3D-B7D0-6C49-A59E-72F644F43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2637" y="3386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2B5BE-703C-EE47-9177-0894AF04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TYTUŁY NABYCIA SPADKU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12C3E5-BFB2-8A4F-8458-6F4369CB9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Dziedziczenie ustawowe</a:t>
            </a:r>
          </a:p>
          <a:p>
            <a:r>
              <a:rPr lang="pl-PL" dirty="0">
                <a:solidFill>
                  <a:srgbClr val="002060"/>
                </a:solidFill>
              </a:rPr>
              <a:t>Dziedziczenie testamentowe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7E7D35-8C0A-7B4B-8566-0ADB468A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3</a:t>
            </a:fld>
            <a:endParaRPr lang="pl-PL"/>
          </a:p>
        </p:txBody>
      </p:sp>
      <p:pic>
        <p:nvPicPr>
          <p:cNvPr id="6" name="Audio Recording 24.10.2021 o 21:13:20" descr="Audio Recording 24.10.2021 o 21:13:20">
            <a:hlinkClick r:id="" action="ppaction://media"/>
            <a:extLst>
              <a:ext uri="{FF2B5EF4-FFF2-40B4-BE49-F238E27FC236}">
                <a16:creationId xmlns:a16="http://schemas.microsoft.com/office/drawing/2014/main" id="{39FBC118-C00E-9D46-AF6A-178CEF586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1225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82180-EB86-AA40-82BE-9D6EE60C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KTO MOŻE ZOSTAĆ SPADKOBIERCĄ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DD292-0139-3741-A202-9FB3676F6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Żyjąca osoba fizyczna</a:t>
            </a:r>
          </a:p>
          <a:p>
            <a:r>
              <a:rPr lang="pl-PL" dirty="0">
                <a:solidFill>
                  <a:srgbClr val="002060"/>
                </a:solidFill>
              </a:rPr>
              <a:t>Istniejąca osoba prawna</a:t>
            </a:r>
          </a:p>
          <a:p>
            <a:r>
              <a:rPr lang="pl-PL" dirty="0">
                <a:solidFill>
                  <a:srgbClr val="002060"/>
                </a:solidFill>
              </a:rPr>
              <a:t>Nasciturus  (dziecko w chwili otwarcia spadku już poczęte może być spadkobiercą, jeżeli urodzi się żywe)</a:t>
            </a:r>
          </a:p>
          <a:p>
            <a:r>
              <a:rPr lang="pl-PL" dirty="0">
                <a:solidFill>
                  <a:srgbClr val="002060"/>
                </a:solidFill>
              </a:rPr>
              <a:t>Fundacja ustanowiona w testamencie przez spadkodawcę, jeżeli zostanie wpisana do rejestru w ciągu dwóch lat od ogłoszenia testamentu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56CE87E-2C0B-334B-8048-CC389714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4</a:t>
            </a:fld>
            <a:endParaRPr lang="pl-PL"/>
          </a:p>
        </p:txBody>
      </p:sp>
      <p:pic>
        <p:nvPicPr>
          <p:cNvPr id="5" name="Audio Recording 24.10.2021 o 21:19:07" descr="Audio Recording 24.10.2021 o 21:19:07">
            <a:hlinkClick r:id="" action="ppaction://media"/>
            <a:extLst>
              <a:ext uri="{FF2B5EF4-FFF2-40B4-BE49-F238E27FC236}">
                <a16:creationId xmlns:a16="http://schemas.microsoft.com/office/drawing/2014/main" id="{C6C95285-56B0-6B45-9EC1-19DC26E1E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69400" y="4794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248B8-3713-9543-B958-D0350BA5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KTO NIE MOŻE BYĆ SPADKOBIERCĄ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D00F12-56EE-D146-A96E-67BDAC790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Osoba fizyczna, która nie żyje w chwili otwarcia spadku</a:t>
            </a:r>
          </a:p>
          <a:p>
            <a:r>
              <a:rPr lang="pl-PL" dirty="0">
                <a:solidFill>
                  <a:srgbClr val="002060"/>
                </a:solidFill>
              </a:rPr>
              <a:t>Osoba prawna, która nie istnieje w chwili otwarcia spadku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33736D-4F11-6944-9899-428E9FFF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06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9ADE2-35B0-BA4A-BD26-C2B7E18E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NIEGODNOŚĆ DZIEDZICZENIA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5D733F-1E54-9E4F-B3B7-C0B64691C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KTO: Spadkobierca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PRZEZ KOGO: Sąd w postępowaniu procesowym - pozew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PRZESŁANKI: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1)  dopuścił się umyślnie ciężkiego przestępstwa przeciwko spadkodawcy;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2)  podstępem lub groźbą nakłonił spadkodawcę do sporządzenia lub odwołania testamentu albo w taki sam sposób przeszkodził mu w dokonaniu jednej z tych czynności;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3)  umyślnie ukrył lub zniszczył testament spadkodawcy, podrobił lub przerobił jego testament albo świadomie skorzystał z testamentu przez inną osobę podrobionego lub przerobionego.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KONSEKWENCJE: Spadkobierca niegodny zostaje wyłączony od dziedziczenia, tak jakby nie dożył otwarcia spadku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025332-99CD-D94D-9C04-B3C86F73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6</a:t>
            </a:fld>
            <a:endParaRPr lang="pl-PL"/>
          </a:p>
        </p:txBody>
      </p:sp>
      <p:pic>
        <p:nvPicPr>
          <p:cNvPr id="5" name="Audio Recording 24.10.2021 o 21:31:06" descr="Audio Recording 24.10.2021 o 21:31:06">
            <a:hlinkClick r:id="" action="ppaction://media"/>
            <a:extLst>
              <a:ext uri="{FF2B5EF4-FFF2-40B4-BE49-F238E27FC236}">
                <a16:creationId xmlns:a16="http://schemas.microsoft.com/office/drawing/2014/main" id="{A6E05CC6-E86B-154B-BB29-03D01458D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5800" y="5470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41CFCA-7CF5-DD4E-82AC-BA0AB23E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PRZYJĘCIE I ODRZUCENIE SPADKU, TERMIN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F6DEB-996E-D349-828A-A83328783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Spadkobierca może bądź przyjąć spadek: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 bez ograniczenia odpowiedzialności za długi (przyjęcie proste)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 przyjąć spadek z ograniczeniem tej odpowiedzialności (przyjęcie z dobrodziejstwem inwentarza)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 bądź też spadek odrzucić.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TERMIN: sześć miesięcy od dnia, w którym spadkobierca dowiedział się o tytule swego powołania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W obecnym stanie prawnym brak oświadczenia spadkobiercy w ww. terminie jest jednoznaczny z przyjęciem spadku z dobrodziejstwem inwentarza.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A71BA4-E150-344F-A479-E04C54C5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7</a:t>
            </a:fld>
            <a:endParaRPr lang="pl-PL"/>
          </a:p>
        </p:txBody>
      </p:sp>
      <p:pic>
        <p:nvPicPr>
          <p:cNvPr id="5" name="Audio Recording 24.10.2021 o 21:41:36" descr="Audio Recording 24.10.2021 o 21:41:36">
            <a:hlinkClick r:id="" action="ppaction://media"/>
            <a:extLst>
              <a:ext uri="{FF2B5EF4-FFF2-40B4-BE49-F238E27FC236}">
                <a16:creationId xmlns:a16="http://schemas.microsoft.com/office/drawing/2014/main" id="{AD3E2973-63C5-0746-A832-F71ECA32E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69400" y="5456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C42B1-5FF6-D246-8592-53F7E914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STWIERDZENIE NABYCIA SPADKU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2E0E74-5D74-3D43-BB9A-3A475AEE0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rgbClr val="002060"/>
                </a:solidFill>
              </a:rPr>
              <a:t>Sądowne – postanowienie o stwierdzeniu nabycia spadku</a:t>
            </a:r>
          </a:p>
          <a:p>
            <a:r>
              <a:rPr lang="pl-PL" dirty="0">
                <a:solidFill>
                  <a:srgbClr val="002060"/>
                </a:solidFill>
              </a:rPr>
              <a:t>U notariusza – akt poświadczenia dziedziczenia</a:t>
            </a:r>
          </a:p>
          <a:p>
            <a:r>
              <a:rPr lang="pl-PL" dirty="0">
                <a:solidFill>
                  <a:srgbClr val="002060"/>
                </a:solidFill>
              </a:rPr>
              <a:t>Taka sama moc prawna obu aktów prawnych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Notariusz sporządzi akt poświadczenia dziedziczenia wówczas, gdy nie ma wątpliwości, kto będzie spadkobiercą i nie jest to sporne. Do notariusza powinni udać się wszyscy spadkobiercy i złożyć oświadczenia, co do okoliczności spadkowych: czy spadkodawca miał inne dzieci, ile razy zawierał związek małżeński, czy ma dzieci z nieformalnych związków, itd.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Co do zasady Sąd rozstrzyga sprawy bardziej sporne, gdy nie jest dokładnie znany krąg spadkobierców lub w rozstrzygane mają być kwestie związane z ważnością sporządzonych przez spadkodawcę testamentów czy braku zgodnych wniosków spadkobierców.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E54F04-F38A-1D47-A5F0-24403089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8</a:t>
            </a:fld>
            <a:endParaRPr lang="pl-PL"/>
          </a:p>
        </p:txBody>
      </p:sp>
      <p:pic>
        <p:nvPicPr>
          <p:cNvPr id="5" name="Audio Recording 24.10.2021 o 21:51:06" descr="Audio Recording 24.10.2021 o 21:51:06">
            <a:hlinkClick r:id="" action="ppaction://media"/>
            <a:extLst>
              <a:ext uri="{FF2B5EF4-FFF2-40B4-BE49-F238E27FC236}">
                <a16:creationId xmlns:a16="http://schemas.microsoft.com/office/drawing/2014/main" id="{EC7BF12F-790E-9441-8A6E-991E89F47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7088" y="5392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956D4-FEF3-8647-8092-AAC5B947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SĄDOWNE STWIERDZENIE NABYCIA SPADKU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08E6E6-E43E-5941-B8DA-79D7AF60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Właściwość sądu: Sądem właściwym do rozpoznania wniosku o stwierdzenie nabycia spadku jest Sąd Rejonowy Wydział Cywilny ostatniego miejsca zamieszkania osoby zmarłej (decyduje wpis w akcie zgonu);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 jeżeli jego miejsca zwykłego pobytu w Polsce nie da się ustalić, sąd miejsca, w którym znajduje się majątek spadkowy lub jego część (sąd spadku). W braku powyższych podstaw sądem spadku jest sąd rejonowy dla m.st. Warszawy.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888BBE-242B-FC4D-9973-7F07CAA9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273E-4696-574A-820A-7176FDCF2501}" type="slidenum">
              <a:rPr lang="pl-PL" smtClean="0"/>
              <a:t>9</a:t>
            </a:fld>
            <a:endParaRPr lang="pl-PL"/>
          </a:p>
        </p:txBody>
      </p:sp>
      <p:pic>
        <p:nvPicPr>
          <p:cNvPr id="5" name="Audio Recording 24.10.2021 o 21:54:11" descr="Audio Recording 24.10.2021 o 21:54:11">
            <a:hlinkClick r:id="" action="ppaction://media"/>
            <a:extLst>
              <a:ext uri="{FF2B5EF4-FFF2-40B4-BE49-F238E27FC236}">
                <a16:creationId xmlns:a16="http://schemas.microsoft.com/office/drawing/2014/main" id="{DA9C312F-B427-D848-9BBE-DD16272F6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9400" y="47513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{1A39DF0B-E3BF-E348-99F4-5102833C8364}tf10001119</Template>
  <TotalTime>663</TotalTime>
  <Words>1668</Words>
  <Application>Microsoft Macintosh PowerPoint</Application>
  <PresentationFormat>Panoramiczny</PresentationFormat>
  <Paragraphs>120</Paragraphs>
  <Slides>21</Slides>
  <Notes>2</Notes>
  <HiddenSlides>0</HiddenSlides>
  <MMClips>20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Gill Sans MT</vt:lpstr>
      <vt:lpstr>Galeria</vt:lpstr>
      <vt:lpstr>STWIERDZENIE NABYCIA SPADKU</vt:lpstr>
      <vt:lpstr>SPADEK</vt:lpstr>
      <vt:lpstr>TYTUŁY NABYCIA SPADKU</vt:lpstr>
      <vt:lpstr>KTO MOŻE ZOSTAĆ SPADKOBIERCĄ</vt:lpstr>
      <vt:lpstr>KTO NIE MOŻE BYĆ SPADKOBIERCĄ</vt:lpstr>
      <vt:lpstr>NIEGODNOŚĆ DZIEDZICZENIA</vt:lpstr>
      <vt:lpstr>PRZYJĘCIE I ODRZUCENIE SPADKU, TERMIN</vt:lpstr>
      <vt:lpstr>STWIERDZENIE NABYCIA SPADKU</vt:lpstr>
      <vt:lpstr>SĄDOWNE STWIERDZENIE NABYCIA SPADKU</vt:lpstr>
      <vt:lpstr>WNIOSEK O STWIERDZENIE NABYCIA SPADKU</vt:lpstr>
      <vt:lpstr>ELEMENTY WNIOSKU - UCZESTNICY POSTĘPOWANIA</vt:lpstr>
      <vt:lpstr>ELEMENTY WNIOSKU – ISTOTNE INFORMACJE</vt:lpstr>
      <vt:lpstr>CZEGO SĄD NIE ORZEKA W POSTANOWIENIU O STWIERDZENIU NABYCIA SPADKU</vt:lpstr>
      <vt:lpstr>AKT POŚWIADCZENIA DZIEDZICZENIA </vt:lpstr>
      <vt:lpstr>PROTOKÓŁ DZIEDZICZENIA - ELEMENTY</vt:lpstr>
      <vt:lpstr>WPIS APD DO REJESTRU SPADKOWEGO</vt:lpstr>
      <vt:lpstr>ZAREJESTROWANIE APD NIE NASTĘPUJE:</vt:lpstr>
      <vt:lpstr>TERMIN DO SPORZĄDZENIA APD</vt:lpstr>
      <vt:lpstr>MOC PRAWNA APD</vt:lpstr>
      <vt:lpstr>SKUTKI STWIERDZENIA NABYCIA SPADKU / AKTU POŚWIADCZENIA DZIEDZICZENIA</vt:lpstr>
      <vt:lpstr>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STWIERDZENIE NABYCIA SPADKU</dc:title>
  <dc:creator>Katarzyna Filipczyk-Trela</dc:creator>
  <cp:lastModifiedBy>Katarzyna Filipczyk-Trela</cp:lastModifiedBy>
  <cp:revision>6</cp:revision>
  <cp:lastPrinted>2021-10-24T17:15:52Z</cp:lastPrinted>
  <dcterms:created xsi:type="dcterms:W3CDTF">2021-10-24T09:50:55Z</dcterms:created>
  <dcterms:modified xsi:type="dcterms:W3CDTF">2021-10-24T20:55:45Z</dcterms:modified>
</cp:coreProperties>
</file>